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61" r:id="rId5"/>
    <p:sldId id="260" r:id="rId6"/>
    <p:sldId id="267" r:id="rId7"/>
    <p:sldId id="262" r:id="rId8"/>
    <p:sldId id="268" r:id="rId9"/>
    <p:sldId id="269" r:id="rId10"/>
    <p:sldId id="266" r:id="rId11"/>
    <p:sldId id="264" r:id="rId12"/>
    <p:sldId id="270" r:id="rId13"/>
  </p:sldIdLst>
  <p:sldSz cx="9144000" cy="5143500" type="screen16x9"/>
  <p:notesSz cx="6858000" cy="9266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99E9FC-D65C-452B-8E3C-ADAC502D6BBF}">
  <a:tblStyle styleId="{5499E9FC-D65C-452B-8E3C-ADAC502D6BBF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660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3FDD11-16E7-439A-9892-2E501647D833}" type="datetimeFigureOut">
              <a:rPr lang="en-US"/>
              <a:pPr/>
              <a:t>5/2/2016</a:t>
            </a:fld>
            <a:endParaRPr lang="en-US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0110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80110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6A0CDE-742D-4CE6-8ACB-6EC62A702D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0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2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86" tIns="89286" rIns="89286" bIns="8928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291" name="Shape 3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86" tIns="89286" rIns="89286" bIns="89286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2292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339725" y="695325"/>
            <a:ext cx="6178550" cy="3476625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2138"/>
            <a:ext cx="5486400" cy="4168775"/>
          </a:xfrm>
          <a:prstGeom prst="rect">
            <a:avLst/>
          </a:prstGeom>
          <a:noFill/>
          <a:ln>
            <a:noFill/>
          </a:ln>
        </p:spPr>
        <p:txBody>
          <a:bodyPr lIns="89286" tIns="89286" rIns="89286" bIns="89286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lvl="0"/>
            <a:endParaRPr noProof="0"/>
          </a:p>
        </p:txBody>
      </p:sp>
      <p:sp>
        <p:nvSpPr>
          <p:cNvPr id="12294" name="Shape 6"/>
          <p:cNvSpPr txBox="1">
            <a:spLocks noGrp="1"/>
          </p:cNvSpPr>
          <p:nvPr>
            <p:ph type="ftr" idx="11"/>
          </p:nvPr>
        </p:nvSpPr>
        <p:spPr bwMode="auto">
          <a:xfrm>
            <a:off x="0" y="880110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86" tIns="89286" rIns="89286" bIns="89286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295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80110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18" tIns="46047" rIns="92118" bIns="46047" numCol="1" anchor="b" anchorCtr="0" compatLnSpc="1">
            <a:prstTxWarp prst="textNoShape">
              <a:avLst/>
            </a:prstTxWarp>
          </a:bodyPr>
          <a:lstStyle>
            <a:lvl1pPr algn="r">
              <a:buSzPct val="25000"/>
              <a:defRPr sz="1200">
                <a:latin typeface="Calibri" pitchFamily="34" charset="0"/>
                <a:sym typeface="Calibri" pitchFamily="34" charset="0"/>
              </a:defRPr>
            </a:lvl1pPr>
          </a:lstStyle>
          <a:p>
            <a:fld id="{546AC39C-B82C-4D26-9622-18D07D33EF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31175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8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2" name="Shape 85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</p:spTree>
    <p:extLst>
      <p:ext uri="{BB962C8B-B14F-4D97-AF65-F5344CB8AC3E}">
        <p14:creationId xmlns:p14="http://schemas.microsoft.com/office/powerpoint/2010/main" val="872737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9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0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5325"/>
            <a:ext cx="6172200" cy="3473450"/>
          </a:xfrm>
          <a:noFill/>
          <a:ln w="9525"/>
        </p:spPr>
      </p:sp>
    </p:spTree>
    <p:extLst>
      <p:ext uri="{BB962C8B-B14F-4D97-AF65-F5344CB8AC3E}">
        <p14:creationId xmlns:p14="http://schemas.microsoft.com/office/powerpoint/2010/main" val="3592664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1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8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41313" y="695325"/>
            <a:ext cx="6175375" cy="3475038"/>
          </a:xfrm>
          <a:noFill/>
          <a:ln w="9525"/>
        </p:spPr>
      </p:sp>
    </p:spTree>
    <p:extLst>
      <p:ext uri="{BB962C8B-B14F-4D97-AF65-F5344CB8AC3E}">
        <p14:creationId xmlns:p14="http://schemas.microsoft.com/office/powerpoint/2010/main" val="35847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29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21506" name="Shape 13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hape 13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>
              <a:buClr>
                <a:srgbClr val="000000"/>
              </a:buClr>
            </a:pPr>
            <a:fld id="{9FC9BEA4-5D56-42B5-ACFC-5E08A665F6D2}" type="slidenum">
              <a:rPr lang="en-US" sz="1400">
                <a:latin typeface="Arial" charset="0"/>
                <a:sym typeface="Arial" charset="0"/>
              </a:rPr>
              <a:pPr algn="l">
                <a:buClr>
                  <a:srgbClr val="000000"/>
                </a:buClr>
              </a:pPr>
              <a:t>4</a:t>
            </a:fld>
            <a:endParaRPr lang="en-US" sz="1400"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45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39725" y="695325"/>
            <a:ext cx="6180138" cy="3476625"/>
          </a:xfrm>
          <a:noFill/>
          <a:ln w="9525"/>
        </p:spPr>
      </p:sp>
      <p:sp>
        <p:nvSpPr>
          <p:cNvPr id="23554" name="Shape 12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hape 12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>
              <a:buClr>
                <a:srgbClr val="000000"/>
              </a:buClr>
            </a:pPr>
            <a:fld id="{BE97EB56-3001-433D-A527-0A977D33FEFB}" type="slidenum">
              <a:rPr lang="en-US" sz="1400">
                <a:latin typeface="Arial" charset="0"/>
                <a:sym typeface="Arial" charset="0"/>
              </a:rPr>
              <a:pPr algn="l">
                <a:buClr>
                  <a:srgbClr val="000000"/>
                </a:buClr>
              </a:pPr>
              <a:t>5</a:t>
            </a:fld>
            <a:endParaRPr lang="en-US" sz="1400"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38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137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26626" name="Shape 13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hape 13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>
              <a:buClr>
                <a:srgbClr val="000000"/>
              </a:buClr>
            </a:pPr>
            <a:fld id="{BE481664-B10A-40E1-A87D-6530C7C9D19C}" type="slidenum">
              <a:rPr lang="en-US" sz="1400">
                <a:latin typeface="Arial" charset="0"/>
                <a:sym typeface="Arial" charset="0"/>
              </a:rPr>
              <a:pPr algn="l">
                <a:buClr>
                  <a:srgbClr val="000000"/>
                </a:buClr>
              </a:pPr>
              <a:t>7</a:t>
            </a:fld>
            <a:endParaRPr lang="en-US" sz="1400"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65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53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31746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hape 15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>
              <a:buClr>
                <a:srgbClr val="000000"/>
              </a:buClr>
            </a:pPr>
            <a:fld id="{784FB354-42CC-4B4F-AE3D-FD087ED51A02}" type="slidenum">
              <a:rPr lang="en-US" sz="1400">
                <a:latin typeface="Arial" charset="0"/>
                <a:sym typeface="Arial" charset="0"/>
              </a:rPr>
              <a:pPr algn="l">
                <a:buClr>
                  <a:srgbClr val="000000"/>
                </a:buClr>
              </a:pPr>
              <a:t>11</a:t>
            </a:fld>
            <a:endParaRPr lang="en-US" sz="1400"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169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5FE60C-F6F4-4DD8-BE08-1A938FC085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6012599" y="771580"/>
            <a:ext cx="3291000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821600" y="-1209618"/>
            <a:ext cx="3291000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7FCB8-9D77-4A94-A4C8-4DD60DB338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F8FD13-8C39-416A-A5D0-C80BEEBCA6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DA2858-FCD5-4109-9A54-1C02791EBB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900112"/>
            <a:ext cx="4038599" cy="2545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900112"/>
            <a:ext cx="4038599" cy="2545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0C970-DCED-49D8-B73B-84B77221B2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099" cy="4796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6" y="1631155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7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CFFFA-D1B6-40CA-A3B1-045646C7E5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A471E-4624-45C4-A38C-97B17A089B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3008399" cy="8714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699" cy="4389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99" cy="35183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12648-AD03-48F0-ABFE-A8D9375CC2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46EB4-96A2-4BCC-87A6-3E0ACC9C57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B61C8-089C-4D23-8BB2-829DF3960A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9"/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8" name="Shape 11"/>
          <p:cNvSpPr txBox="1">
            <a:spLocks noGrp="1"/>
          </p:cNvSpPr>
          <p:nvPr>
            <p:ph type="dt" idx="10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29" name="Shape 12"/>
          <p:cNvSpPr txBox="1">
            <a:spLocks noGrp="1"/>
          </p:cNvSpPr>
          <p:nvPr>
            <p:ph type="ftr" idx="11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0" name="Shape 13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SzPct val="25000"/>
              <a:defRPr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fld id="{E049EF53-BCF7-444B-860C-3EB7CDC819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Shape 8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0963" y="-195263"/>
            <a:ext cx="9224963" cy="614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Shape 88"/>
          <p:cNvSpPr>
            <a:spLocks noChangeArrowheads="1"/>
          </p:cNvSpPr>
          <p:nvPr/>
        </p:nvSpPr>
        <p:spPr bwMode="auto">
          <a:xfrm rot="10800000" flipH="1">
            <a:off x="0" y="3095625"/>
            <a:ext cx="9144000" cy="1381125"/>
          </a:xfrm>
          <a:prstGeom prst="rect">
            <a:avLst/>
          </a:prstGeom>
          <a:solidFill>
            <a:srgbClr val="BF940D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n-US" sz="1800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4339" name="Shape 89"/>
          <p:cNvSpPr txBox="1">
            <a:spLocks noGrp="1"/>
          </p:cNvSpPr>
          <p:nvPr>
            <p:ph type="title"/>
          </p:nvPr>
        </p:nvSpPr>
        <p:spPr>
          <a:xfrm>
            <a:off x="2482850" y="3171825"/>
            <a:ext cx="5948363" cy="746125"/>
          </a:xfrm>
        </p:spPr>
        <p:txBody>
          <a:bodyPr tIns="45700" bIns="45700" anchor="b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SzPct val="25000"/>
            </a:pPr>
            <a:r>
              <a:rPr lang="en-US" smtClean="0">
                <a:solidFill>
                  <a:srgbClr val="FFFFFF"/>
                </a:solidFill>
                <a:latin typeface="Arial" charset="0"/>
                <a:cs typeface="Arial" charset="0"/>
              </a:rPr>
              <a:t>Community Assistance Center Update </a:t>
            </a:r>
            <a:br>
              <a:rPr lang="en-US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mtClean="0">
                <a:solidFill>
                  <a:srgbClr val="FFFFFF"/>
                </a:solidFill>
                <a:latin typeface="Arial" charset="0"/>
                <a:cs typeface="Arial" charset="0"/>
              </a:rPr>
              <a:t>May 2, 2016</a:t>
            </a:r>
          </a:p>
        </p:txBody>
      </p:sp>
      <p:sp>
        <p:nvSpPr>
          <p:cNvPr id="14340" name="Shape 90"/>
          <p:cNvSpPr txBox="1">
            <a:spLocks noGrp="1"/>
          </p:cNvSpPr>
          <p:nvPr>
            <p:ph type="body" idx="1"/>
          </p:nvPr>
        </p:nvSpPr>
        <p:spPr>
          <a:xfrm>
            <a:off x="2565400" y="3962400"/>
            <a:ext cx="6310313" cy="306388"/>
          </a:xfrm>
        </p:spPr>
        <p:txBody>
          <a:bodyPr tIns="45700" bIns="45700" anchor="t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en-US" sz="1600" i="1" smtClean="0">
                <a:solidFill>
                  <a:srgbClr val="000000"/>
                </a:solidFill>
                <a:latin typeface="Arial" charset="0"/>
                <a:cs typeface="Arial" charset="0"/>
              </a:rPr>
              <a:t>By Elaine Wiseman, City of Reno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en-US" sz="1600" i="1" smtClean="0">
                <a:solidFill>
                  <a:srgbClr val="000000"/>
                </a:solidFill>
                <a:latin typeface="Arial" charset="0"/>
                <a:cs typeface="Arial" charset="0"/>
              </a:rPr>
              <a:t>     Kevin Schiller, Washoe County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en-US" sz="1600" i="1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en-US" sz="1600" i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4341" name="Shape 9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0450" y="2846388"/>
            <a:ext cx="1166813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5143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en-US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Funding Formula</a:t>
            </a:r>
          </a:p>
        </p:txBody>
      </p:sp>
      <p:sp>
        <p:nvSpPr>
          <p:cNvPr id="29698" name="Slide Number Placeholder 4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5613CDAA-57ED-456B-8CCB-2F28AFB6AD7F}" type="slidenum">
              <a:rPr lang="en-US"/>
              <a:pPr/>
              <a:t>10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19200" y="1123950"/>
          <a:ext cx="6096000" cy="2331720"/>
        </p:xfrm>
        <a:graphic>
          <a:graphicData uri="http://schemas.openxmlformats.org/drawingml/2006/table">
            <a:tbl>
              <a:tblPr firstRow="1" bandRow="1">
                <a:tableStyleId>{5499E9FC-D65C-452B-8E3C-ADAC502D6BBF}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Reno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Sparks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Washoe</a:t>
                      </a:r>
                      <a:r>
                        <a:rPr lang="en-US" b="1" baseline="0" dirty="0" smtClean="0"/>
                        <a:t> County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16/17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.005</a:t>
                      </a:r>
                    </a:p>
                    <a:p>
                      <a:r>
                        <a:rPr lang="en-US" dirty="0" smtClean="0"/>
                        <a:t>$368,491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.005</a:t>
                      </a:r>
                    </a:p>
                    <a:p>
                      <a:r>
                        <a:rPr lang="en-US" dirty="0" smtClean="0"/>
                        <a:t>$132,020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.01</a:t>
                      </a:r>
                    </a:p>
                    <a:p>
                      <a:r>
                        <a:rPr lang="en-US" dirty="0" smtClean="0"/>
                        <a:t>$1,347,237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$1,847,748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Option 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.01                                       $736,982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.01                                       $264,040 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.0125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(+$336,809)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                  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1,684,046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$2,685,068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Option</a:t>
                      </a:r>
                      <a:r>
                        <a:rPr lang="en-US" baseline="0" dirty="0" smtClean="0">
                          <a:latin typeface="+mn-lt"/>
                        </a:rPr>
                        <a:t> B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.01                                       $736,982</a:t>
                      </a: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.01</a:t>
                      </a:r>
                    </a:p>
                    <a:p>
                      <a:r>
                        <a:rPr lang="en-US" dirty="0" smtClean="0">
                          <a:latin typeface="+mn-lt"/>
                        </a:rPr>
                        <a:t>$264,040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.015  </a:t>
                      </a:r>
                      <a:r>
                        <a:rPr lang="en-US" sz="900" dirty="0" smtClean="0">
                          <a:latin typeface="+mn-lt"/>
                        </a:rPr>
                        <a:t>(+673,619)</a:t>
                      </a:r>
                    </a:p>
                    <a:p>
                      <a:r>
                        <a:rPr lang="en-US" dirty="0" smtClean="0">
                          <a:latin typeface="+mn-lt"/>
                        </a:rPr>
                        <a:t>$2,020,856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$3,021,878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9731" name="TextBox 7"/>
          <p:cNvSpPr txBox="1">
            <a:spLocks noChangeArrowheads="1"/>
          </p:cNvSpPr>
          <p:nvPr/>
        </p:nvSpPr>
        <p:spPr bwMode="auto">
          <a:xfrm>
            <a:off x="1295400" y="3867150"/>
            <a:ext cx="617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On April 29, 2016 the Transitional Governing Board moved to approve Option B as their recommendation for the new funding formula.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157"/>
          <p:cNvSpPr txBox="1">
            <a:spLocks noGrp="1"/>
          </p:cNvSpPr>
          <p:nvPr>
            <p:ph type="title"/>
          </p:nvPr>
        </p:nvSpPr>
        <p:spPr>
          <a:xfrm>
            <a:off x="457200" y="1792288"/>
            <a:ext cx="8229600" cy="8572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en-US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/>
            </a:r>
            <a:br>
              <a:rPr lang="en-US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</a:b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30722" name="Shape 158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pPr algn="l">
              <a:buClr>
                <a:srgbClr val="000000"/>
              </a:buClr>
              <a:buFont typeface="Arial" charset="0"/>
              <a:buNone/>
            </a:pPr>
            <a:fld id="{740B8347-8B5A-45B9-A4AB-0C0739F2074F}" type="slidenum">
              <a:rPr lang="en-US" sz="1400">
                <a:solidFill>
                  <a:srgbClr val="000000"/>
                </a:solidFill>
                <a:latin typeface="Arial" charset="0"/>
                <a:sym typeface="Arial" charset="0"/>
              </a:rPr>
              <a:pPr algn="l">
                <a:buClr>
                  <a:srgbClr val="000000"/>
                </a:buClr>
                <a:buFont typeface="Arial" charset="0"/>
                <a:buNone/>
              </a:pPr>
              <a:t>11</a:t>
            </a:fld>
            <a:endParaRPr lang="en-US" sz="1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1600200" y="1200150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685800" y="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Next Steps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047750"/>
            <a:ext cx="7162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Staff recommends the Washoe County Commission, Reno City Council and Sparks City Council motion to accept the Transitional Governing Board’s recommendation to revise the funding formula as follows:</a:t>
            </a:r>
          </a:p>
          <a:p>
            <a:r>
              <a:rPr lang="en-US" sz="1600" dirty="0" smtClean="0"/>
              <a:t>	-Washoe County increases their yearly contribution to a .015 (1 ½ 	  cent) value</a:t>
            </a:r>
          </a:p>
          <a:p>
            <a:r>
              <a:rPr lang="en-US" sz="1600" dirty="0" smtClean="0"/>
              <a:t>	-Reno increases their yearly contribution to a .01 (1 cent) value</a:t>
            </a:r>
          </a:p>
          <a:p>
            <a:r>
              <a:rPr lang="en-US" sz="1600" dirty="0" smtClean="0"/>
              <a:t>	-Sparks increases their yearly contribution to a .01 (1 cent) value</a:t>
            </a:r>
          </a:p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The Transitional Governing Board moved to recommend staff explore the reassignment of the Lead Agency and bring back a recommendation January 2017.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4BD0C970-DCED-49D8-B73B-84B77221B28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114550"/>
            <a:ext cx="304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Questions?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96"/>
          <p:cNvSpPr txBox="1">
            <a:spLocks noGrp="1"/>
          </p:cNvSpPr>
          <p:nvPr>
            <p:ph type="ctrTitle"/>
          </p:nvPr>
        </p:nvSpPr>
        <p:spPr>
          <a:xfrm>
            <a:off x="685800" y="0"/>
            <a:ext cx="7772400" cy="581025"/>
          </a:xfrm>
        </p:spPr>
        <p:txBody>
          <a:bodyPr tIns="45700" bIns="45700"/>
          <a:lstStyle/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320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Overflow Update</a:t>
            </a:r>
          </a:p>
        </p:txBody>
      </p:sp>
      <p:sp>
        <p:nvSpPr>
          <p:cNvPr id="16386" name="Shape 97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 tIns="45700" bIns="45700"/>
          <a:lstStyle/>
          <a:p>
            <a:pPr>
              <a:buSzPct val="25000"/>
            </a:pPr>
            <a:r>
              <a:rPr lang="en-US" sz="800"/>
              <a:t>5/28/2015</a:t>
            </a:r>
          </a:p>
        </p:txBody>
      </p:sp>
      <p:sp>
        <p:nvSpPr>
          <p:cNvPr id="16387" name="Shape 98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 tIns="45700" bIns="45700"/>
          <a:lstStyle/>
          <a:p>
            <a:pPr>
              <a:buSzPct val="25000"/>
            </a:pPr>
            <a:r>
              <a:rPr lang="en-US" sz="800"/>
              <a:t>City of Reno</a:t>
            </a:r>
          </a:p>
        </p:txBody>
      </p:sp>
      <p:sp>
        <p:nvSpPr>
          <p:cNvPr id="16388" name="Shape 99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pPr algn="l">
              <a:buClr>
                <a:srgbClr val="000000"/>
              </a:buClr>
              <a:buFont typeface="Arial" charset="0"/>
              <a:buNone/>
            </a:pPr>
            <a:fld id="{601A494D-31B7-420A-B9B6-B67F7ADFBF27}" type="slidenum">
              <a:rPr lang="en-US" sz="1400">
                <a:solidFill>
                  <a:srgbClr val="000000"/>
                </a:solidFill>
                <a:latin typeface="Arial" charset="0"/>
                <a:sym typeface="Arial" charset="0"/>
              </a:rPr>
              <a:pPr algn="l">
                <a:buClr>
                  <a:srgbClr val="000000"/>
                </a:buClr>
                <a:buFont typeface="Arial" charset="0"/>
                <a:buNone/>
              </a:pPr>
              <a:t>2</a:t>
            </a:fld>
            <a:endParaRPr lang="en-US" sz="1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777875" y="581025"/>
            <a:ext cx="7908925" cy="4186238"/>
          </a:xfrm>
        </p:spPr>
        <p:txBody>
          <a:bodyPr tIns="45700" bIns="45700">
            <a:noAutofit/>
          </a:bodyPr>
          <a:lstStyle/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Overflow building was vandalized and became uninhabitable on February 20, 2016.  We have opened a temporary overflow on the 2</a:t>
            </a:r>
            <a:r>
              <a:rPr lang="en-US" sz="2000" baseline="30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floor of the CAC; converting the storage room to a sleeping area that can accommodate 48 people.  We are aggressively looking at potential buildings; however have not been successful in securing a location.  </a:t>
            </a: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 direct result of the loss of the overflow shelter, we have seen a tremendous increase in the number of camps along the river, particularly in Sparks.</a:t>
            </a: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Sparks recently passed their “no camping” ordinance; however are unable to exercise enforcement due to not having an overflow.</a:t>
            </a: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defRPr/>
            </a:pPr>
            <a:endParaRPr lang="en-US" sz="18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defRPr/>
            </a:pP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1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568325"/>
          </a:xfrm>
        </p:spPr>
        <p:txBody>
          <a:bodyPr tIns="45700" bIns="45700"/>
          <a:lstStyle/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3200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/>
            </a:r>
            <a:br>
              <a:rPr lang="en-US" sz="3200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</a:br>
            <a:r>
              <a:rPr lang="en-US" sz="2800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>CAC Updates (Physical Improvements) 12/9/15 slide</a:t>
            </a:r>
            <a:r>
              <a:rPr lang="en-US" sz="3200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  <a:t/>
            </a:r>
            <a:br>
              <a:rPr lang="en-US" sz="3200" smtClean="0">
                <a:solidFill>
                  <a:srgbClr val="FFFFFF"/>
                </a:solidFill>
                <a:latin typeface="Calibri" pitchFamily="34" charset="0"/>
                <a:cs typeface="Arial" charset="0"/>
                <a:sym typeface="Calibri" pitchFamily="34" charset="0"/>
              </a:rPr>
            </a:br>
            <a:endParaRPr lang="en-US" sz="3200" smtClean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8434" name="Shape 115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 tIns="45700" bIns="45700"/>
          <a:lstStyle/>
          <a:p>
            <a:pPr>
              <a:buSzPct val="25000"/>
            </a:pPr>
            <a:r>
              <a:rPr lang="en-US" sz="800"/>
              <a:t>5/28/2015</a:t>
            </a:r>
          </a:p>
        </p:txBody>
      </p:sp>
      <p:sp>
        <p:nvSpPr>
          <p:cNvPr id="18435" name="Shape 11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 tIns="45700" bIns="45700"/>
          <a:lstStyle/>
          <a:p>
            <a:pPr>
              <a:buSzPct val="25000"/>
            </a:pPr>
            <a:r>
              <a:rPr lang="en-US" sz="800"/>
              <a:t>City of Reno</a:t>
            </a:r>
          </a:p>
        </p:txBody>
      </p:sp>
      <p:sp>
        <p:nvSpPr>
          <p:cNvPr id="18436" name="Shape 117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pPr algn="l">
              <a:buClr>
                <a:srgbClr val="000000"/>
              </a:buClr>
              <a:buFont typeface="Arial" charset="0"/>
              <a:buNone/>
            </a:pPr>
            <a:fld id="{73D70842-F782-4E47-A075-BD1D265ED1C0}" type="slidenum">
              <a:rPr lang="en-US">
                <a:solidFill>
                  <a:srgbClr val="000000"/>
                </a:solidFill>
                <a:latin typeface="Arial" charset="0"/>
                <a:sym typeface="Arial" charset="0"/>
              </a:rPr>
              <a:pPr algn="l">
                <a:buClr>
                  <a:srgbClr val="000000"/>
                </a:buClr>
                <a:buFont typeface="Arial" charset="0"/>
                <a:buNone/>
              </a:pPr>
              <a:t>3</a:t>
            </a:fld>
            <a:endParaRPr lang="en-US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211138" y="615950"/>
            <a:ext cx="8513762" cy="3549650"/>
          </a:xfrm>
        </p:spPr>
        <p:txBody>
          <a:bodyPr tIns="45700" bIns="45700">
            <a:noAutofit/>
          </a:bodyPr>
          <a:lstStyle/>
          <a:p>
            <a:pPr marL="457200" indent="-228600" eaLnBrk="1" fontAlgn="auto" hangingPunct="1">
              <a:spcBef>
                <a:spcPts val="560"/>
              </a:spcBef>
              <a:spcAft>
                <a:spcPts val="0"/>
              </a:spcAft>
              <a:buSzPct val="100000"/>
              <a:defRPr/>
            </a:pP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Updates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to existing lighting as well as new lighting fixtures to be complete by January 31, 2016 (parking lot</a:t>
            </a: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457200" indent="-228600" eaLnBrk="1" fontAlgn="auto" hangingPunct="1">
              <a:spcBef>
                <a:spcPts val="56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2400" i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Complete</a:t>
            </a:r>
            <a:endParaRPr lang="en-US" sz="2400"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228600" eaLnBrk="1" fontAlgn="auto" hangingPunct="1">
              <a:spcBef>
                <a:spcPts val="560"/>
              </a:spcBef>
              <a:spcAft>
                <a:spcPts val="0"/>
              </a:spcAft>
              <a:buSzPct val="100000"/>
              <a:defRPr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Security door at Men’s Shelter will be installed this </a:t>
            </a: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month</a:t>
            </a:r>
          </a:p>
          <a:p>
            <a:pPr marL="457200" indent="-228600" eaLnBrk="1" fontAlgn="auto" hangingPunct="1">
              <a:spcBef>
                <a:spcPts val="56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2400" i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Complete</a:t>
            </a:r>
            <a:endParaRPr lang="en-US" sz="2400"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228600" eaLnBrk="1" fontAlgn="auto" hangingPunct="1">
              <a:spcBef>
                <a:spcPts val="560"/>
              </a:spcBef>
              <a:spcAft>
                <a:spcPts val="0"/>
              </a:spcAft>
              <a:buSzPct val="100000"/>
              <a:defRPr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Upgrades to security cameras will be complete by January 31, </a:t>
            </a: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2016</a:t>
            </a:r>
          </a:p>
          <a:p>
            <a:pPr marL="457200" indent="-228600" eaLnBrk="1" fontAlgn="auto" hangingPunct="1">
              <a:spcBef>
                <a:spcPts val="56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2400" i="1" dirty="0" smtClean="0">
                <a:latin typeface="Arial"/>
                <a:ea typeface="Arial"/>
                <a:cs typeface="Arial"/>
                <a:sym typeface="Arial"/>
              </a:rPr>
              <a:t>In progress</a:t>
            </a:r>
            <a:endParaRPr lang="en-US" sz="2400" i="1" dirty="0">
              <a:latin typeface="Arial"/>
              <a:ea typeface="Arial"/>
              <a:cs typeface="Arial"/>
              <a:sym typeface="Arial"/>
            </a:endParaRPr>
          </a:p>
          <a:p>
            <a:pPr marL="0" indent="0" eaLnBrk="1" fontAlgn="auto" hangingPunct="1">
              <a:spcBef>
                <a:spcPts val="560"/>
              </a:spcBef>
              <a:spcAft>
                <a:spcPts val="0"/>
              </a:spcAft>
              <a:buFont typeface="Arial"/>
              <a:buNone/>
              <a:defRPr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3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6270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en-US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RFP for Shelter Operations</a:t>
            </a:r>
          </a:p>
        </p:txBody>
      </p:sp>
      <p:sp>
        <p:nvSpPr>
          <p:cNvPr id="20482" name="Shape 134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pPr algn="l">
              <a:buClr>
                <a:srgbClr val="000000"/>
              </a:buClr>
              <a:buFont typeface="Arial" charset="0"/>
              <a:buNone/>
            </a:pPr>
            <a:fld id="{D0DA547B-2B50-43BC-8303-BDDE0B700D22}" type="slidenum">
              <a:rPr lang="en-US" sz="1400">
                <a:solidFill>
                  <a:srgbClr val="000000"/>
                </a:solidFill>
                <a:latin typeface="Arial" charset="0"/>
                <a:sym typeface="Arial" charset="0"/>
              </a:rPr>
              <a:pPr algn="l">
                <a:buClr>
                  <a:srgbClr val="000000"/>
                </a:buClr>
                <a:buFont typeface="Arial" charset="0"/>
                <a:buNone/>
              </a:pPr>
              <a:t>4</a:t>
            </a:fld>
            <a:endParaRPr lang="en-US" sz="1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graphicFrame>
        <p:nvGraphicFramePr>
          <p:cNvPr id="135" name="Shape 135"/>
          <p:cNvGraphicFramePr/>
          <p:nvPr/>
        </p:nvGraphicFramePr>
        <p:xfrm>
          <a:off x="903288" y="627063"/>
          <a:ext cx="7239000" cy="3474510"/>
        </p:xfrm>
        <a:graphic>
          <a:graphicData uri="http://schemas.openxmlformats.org/drawingml/2006/table">
            <a:tbl>
              <a:tblPr>
                <a:noFill/>
                <a:tableStyleId>{5499E9FC-D65C-452B-8E3C-ADAC502D6BBF}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800" dirty="0"/>
                        <a:t>RFP Release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/>
                        <a:t>February 9, 2016  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complete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Mandatory Proposer’s Conference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/>
                        <a:t>February</a:t>
                      </a:r>
                      <a:r>
                        <a:rPr lang="en-US" sz="1800" baseline="0" dirty="0" smtClean="0"/>
                        <a:t> 23, 2016  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complete</a:t>
                      </a:r>
                      <a:endParaRPr lang="en-US" sz="1000" dirty="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RFP’s Due to City of Reno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/>
                        <a:t>March 18, 2016 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complete</a:t>
                      </a:r>
                      <a:endParaRPr lang="en-US" sz="1000" dirty="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800" dirty="0"/>
                        <a:t>Rating and Ranking </a:t>
                      </a:r>
                      <a:r>
                        <a:rPr lang="en-US" sz="1800" dirty="0" smtClean="0"/>
                        <a:t>of Proposals</a:t>
                      </a:r>
                      <a:endParaRPr lang="en-US"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/>
                        <a:t>March 22-April 7, 2016 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complete</a:t>
                      </a:r>
                      <a:endParaRPr lang="en-US" sz="1000" dirty="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/>
                        <a:t>Interviews/Selection of Vendor</a:t>
                      </a:r>
                      <a:endParaRPr lang="en-US"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/>
                        <a:t>April 18, 2016 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complete</a:t>
                      </a:r>
                      <a:endParaRPr lang="en-US" sz="1000" dirty="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/>
                        <a:t>Approved </a:t>
                      </a:r>
                      <a:r>
                        <a:rPr lang="en-US" sz="1800" dirty="0"/>
                        <a:t>by TGB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/>
                        <a:t>April 29, 2016 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complete</a:t>
                      </a:r>
                      <a:endParaRPr lang="en-US" sz="1800" dirty="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/>
                        <a:t>Contract Approval by City Council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/>
                        <a:t>June 8, 2016</a:t>
                      </a:r>
                      <a:endParaRPr lang="en-US" sz="18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125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229600" cy="5905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en-US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RFQ for Shelter Operations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81000" y="1200150"/>
            <a:ext cx="8591550" cy="1389063"/>
          </a:xfrm>
        </p:spPr>
        <p:txBody>
          <a:bodyPr>
            <a:noAutofit/>
          </a:bodyPr>
          <a:lstStyle/>
          <a:p>
            <a:pPr marL="457200" indent="-228600" eaLnBrk="1" fontAlgn="auto" hangingPunct="1"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Proposals were received</a:t>
            </a:r>
          </a:p>
          <a:p>
            <a:pPr marL="457200" indent="-228600" eaLnBrk="1" fontAlgn="auto" hangingPunct="1"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WestCare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indent="-228600" eaLnBrk="1" fontAlgn="auto" hangingPunct="1"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Volunteers of America</a:t>
            </a:r>
          </a:p>
          <a:p>
            <a:pPr marL="457200" indent="-228600" eaLnBrk="1" fontAlgn="auto" hangingPunct="1"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agencies were interviewed and rated by the rating committee</a:t>
            </a:r>
          </a:p>
          <a:p>
            <a:pPr marL="457200" indent="-228600" eaLnBrk="1" fontAlgn="auto" hangingPunct="1"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31" name="Shape 127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pPr algn="l">
              <a:buClr>
                <a:srgbClr val="000000"/>
              </a:buClr>
              <a:buFont typeface="Arial" charset="0"/>
              <a:buNone/>
            </a:pPr>
            <a:fld id="{61223DFE-CE42-4A19-A596-CB5FA3267729}" type="slidenum">
              <a:rPr lang="en-US">
                <a:solidFill>
                  <a:srgbClr val="000000"/>
                </a:solidFill>
                <a:latin typeface="Arial" charset="0"/>
                <a:sym typeface="Arial" charset="0"/>
              </a:rPr>
              <a:pPr algn="l">
                <a:buClr>
                  <a:srgbClr val="000000"/>
                </a:buClr>
                <a:buFont typeface="Arial" charset="0"/>
                <a:buNone/>
              </a:pPr>
              <a:t>5</a:t>
            </a:fld>
            <a:endParaRPr lang="en-US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 noGrp="1"/>
          </p:cNvSpPr>
          <p:nvPr>
            <p:ph type="title"/>
          </p:nvPr>
        </p:nvSpPr>
        <p:spPr>
          <a:xfrm>
            <a:off x="457200" y="133350"/>
            <a:ext cx="8229600" cy="3810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en-US" sz="4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Scoring Matrix</a:t>
            </a:r>
          </a:p>
        </p:txBody>
      </p:sp>
      <p:sp>
        <p:nvSpPr>
          <p:cNvPr id="24578" name="Slide Number Placeholder 3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10D2AFE0-9A1A-4571-A253-23EFC6058F77}" type="slidenum">
              <a:rPr lang="en-US"/>
              <a:pPr/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81200" y="895350"/>
          <a:ext cx="4724399" cy="3408680"/>
        </p:xfrm>
        <a:graphic>
          <a:graphicData uri="http://schemas.openxmlformats.org/drawingml/2006/table">
            <a:tbl>
              <a:tblPr firstRow="1" bandRow="1">
                <a:tableStyleId>{5499E9FC-D65C-452B-8E3C-ADAC502D6BBF}</a:tableStyleId>
              </a:tblPr>
              <a:tblGrid>
                <a:gridCol w="2072640"/>
                <a:gridCol w="906780"/>
                <a:gridCol w="923603"/>
                <a:gridCol w="8213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Proposer Experience and Capacity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18.8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 Design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 Services</a:t>
                      </a:r>
                      <a:r>
                        <a:rPr lang="en-US" baseline="0" dirty="0" smtClean="0"/>
                        <a:t> Integration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Past Performance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9.8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Budget and Financial Stability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17.8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HMIS</a:t>
                      </a:r>
                      <a:r>
                        <a:rPr lang="en-US" baseline="0" dirty="0" smtClean="0"/>
                        <a:t> Participation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Readiness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91.4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73.2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626" name="TextBox 6"/>
          <p:cNvSpPr txBox="1">
            <a:spLocks noChangeArrowheads="1"/>
          </p:cNvSpPr>
          <p:nvPr/>
        </p:nvSpPr>
        <p:spPr bwMode="auto">
          <a:xfrm>
            <a:off x="5105400" y="666750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VOA</a:t>
            </a:r>
          </a:p>
        </p:txBody>
      </p:sp>
      <p:sp>
        <p:nvSpPr>
          <p:cNvPr id="24627" name="TextBox 7"/>
          <p:cNvSpPr txBox="1">
            <a:spLocks noChangeArrowheads="1"/>
          </p:cNvSpPr>
          <p:nvPr/>
        </p:nvSpPr>
        <p:spPr bwMode="auto">
          <a:xfrm>
            <a:off x="5867400" y="666750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WestCare</a:t>
            </a:r>
          </a:p>
        </p:txBody>
      </p:sp>
      <p:sp>
        <p:nvSpPr>
          <p:cNvPr id="24628" name="TextBox 8"/>
          <p:cNvSpPr txBox="1">
            <a:spLocks noChangeArrowheads="1"/>
          </p:cNvSpPr>
          <p:nvPr/>
        </p:nvSpPr>
        <p:spPr bwMode="auto">
          <a:xfrm>
            <a:off x="3962400" y="666750"/>
            <a:ext cx="1066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Points Possible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14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6191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en-US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General Details...</a:t>
            </a:r>
          </a:p>
        </p:txBody>
      </p:sp>
      <p:sp>
        <p:nvSpPr>
          <p:cNvPr id="25602" name="Shape 142"/>
          <p:cNvSpPr txBox="1">
            <a:spLocks noGrp="1"/>
          </p:cNvSpPr>
          <p:nvPr>
            <p:ph type="body" idx="1"/>
          </p:nvPr>
        </p:nvSpPr>
        <p:spPr>
          <a:xfrm>
            <a:off x="228600" y="514350"/>
            <a:ext cx="8653463" cy="3832225"/>
          </a:xfrm>
        </p:spPr>
        <p:txBody>
          <a:bodyPr/>
          <a:lstStyle/>
          <a:p>
            <a:pPr marL="457200" indent="-228600" eaLnBrk="1" hangingPunct="1"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600" smtClean="0">
                <a:latin typeface="Calibri" pitchFamily="34" charset="0"/>
                <a:cs typeface="Arial" charset="0"/>
                <a:sym typeface="Calibri" pitchFamily="34" charset="0"/>
              </a:rPr>
              <a:t>Inclusion of year-round overflow with programming</a:t>
            </a:r>
          </a:p>
          <a:p>
            <a:pPr marL="457200" indent="-228600" eaLnBrk="1" hangingPunct="1"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600" smtClean="0">
                <a:latin typeface="Calibri" pitchFamily="34" charset="0"/>
                <a:cs typeface="Arial" charset="0"/>
                <a:sym typeface="Calibri" pitchFamily="34" charset="0"/>
              </a:rPr>
              <a:t>An individual assessment which will be used to triage each client to appropriate programs within the entire spectrum of care within our community</a:t>
            </a:r>
          </a:p>
          <a:p>
            <a:pPr marL="457200" indent="-228600" eaLnBrk="1" hangingPunct="1"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600" smtClean="0">
                <a:latin typeface="Calibri" pitchFamily="34" charset="0"/>
                <a:cs typeface="Arial" charset="0"/>
                <a:sym typeface="Calibri" pitchFamily="34" charset="0"/>
              </a:rPr>
              <a:t>The development of close, collaborative relationships with service providers (for example VOA and CCNN have an MOU regarding Crossroads beds)</a:t>
            </a:r>
          </a:p>
          <a:p>
            <a:pPr marL="457200" indent="-228600" eaLnBrk="1" hangingPunct="1"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600" smtClean="0">
                <a:latin typeface="Calibri" pitchFamily="34" charset="0"/>
                <a:cs typeface="Arial" charset="0"/>
                <a:sym typeface="Calibri" pitchFamily="34" charset="0"/>
              </a:rPr>
              <a:t>Addition of Housing Specialist and Employment Specialist</a:t>
            </a:r>
          </a:p>
          <a:p>
            <a:pPr marL="457200" indent="-228600" eaLnBrk="1" hangingPunct="1"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600" smtClean="0">
                <a:latin typeface="Calibri" pitchFamily="34" charset="0"/>
                <a:cs typeface="Arial" charset="0"/>
                <a:sym typeface="Calibri" pitchFamily="34" charset="0"/>
              </a:rPr>
              <a:t>Utilization of Coordinated Entry and a standardized assessment</a:t>
            </a:r>
          </a:p>
          <a:p>
            <a:pPr marL="457200" indent="-228600" eaLnBrk="1" hangingPunct="1">
              <a:spcBef>
                <a:spcPct val="0"/>
              </a:spcBef>
              <a:buClr>
                <a:srgbClr val="000000"/>
              </a:buClr>
            </a:pPr>
            <a:endParaRPr lang="en-US" smtClean="0">
              <a:latin typeface="Calibri" pitchFamily="34" charset="0"/>
              <a:cs typeface="Arial" charset="0"/>
              <a:sym typeface="Calibri" pitchFamily="34" charset="0"/>
            </a:endParaRPr>
          </a:p>
          <a:p>
            <a:pPr marL="457200" indent="-228600" eaLnBrk="1" hangingPunct="1">
              <a:spcBef>
                <a:spcPct val="0"/>
              </a:spcBef>
              <a:buClr>
                <a:srgbClr val="000000"/>
              </a:buClr>
            </a:pPr>
            <a:endParaRPr lang="en-US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5603" name="Shape 143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pPr algn="l">
              <a:buClr>
                <a:srgbClr val="000000"/>
              </a:buClr>
              <a:buFont typeface="Arial" charset="0"/>
              <a:buNone/>
            </a:pPr>
            <a:fld id="{057C9AE4-D883-453E-B640-33B340E2A8E5}" type="slidenum">
              <a:rPr lang="en-US" sz="1400">
                <a:solidFill>
                  <a:srgbClr val="000000"/>
                </a:solidFill>
                <a:latin typeface="Arial" charset="0"/>
                <a:sym typeface="Arial" charset="0"/>
              </a:rPr>
              <a:pPr algn="l">
                <a:buClr>
                  <a:srgbClr val="000000"/>
                </a:buClr>
                <a:buFont typeface="Arial" charset="0"/>
                <a:buNone/>
              </a:pPr>
              <a:t>7</a:t>
            </a:fld>
            <a:endParaRPr lang="en-US" sz="1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8153400" cy="2544762"/>
          </a:xfrm>
        </p:spPr>
        <p:txBody>
          <a:bodyPr/>
          <a:lstStyle/>
          <a:p>
            <a:pPr indent="-139700" eaLnBrk="1" hangingPunct="1"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mtClean="0">
                <a:latin typeface="Calibri" pitchFamily="34" charset="0"/>
                <a:cs typeface="Arial" charset="0"/>
                <a:sym typeface="Calibri" pitchFamily="34" charset="0"/>
              </a:rPr>
              <a:t>The Transitional Governing Board approved Volunteers of America as the selected operator of the Community Assistance Center for FY 16/17, 17/18, 18/19</a:t>
            </a:r>
          </a:p>
          <a:p>
            <a:pPr indent="-139700" eaLnBrk="1" hangingPunct="1"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mtClean="0">
                <a:latin typeface="Calibri" pitchFamily="34" charset="0"/>
                <a:cs typeface="Arial" charset="0"/>
                <a:sym typeface="Calibri" pitchFamily="34" charset="0"/>
              </a:rPr>
              <a:t>Contract with VOA for Shelter Operations will be brought before Reno City Council on June 8, 2016</a:t>
            </a:r>
          </a:p>
          <a:p>
            <a:pPr indent="-139700" eaLnBrk="1" hangingPunct="1">
              <a:spcBef>
                <a:spcPct val="0"/>
              </a:spcBef>
              <a:buClr>
                <a:srgbClr val="000000"/>
              </a:buClr>
            </a:pPr>
            <a:endParaRPr lang="en-US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7650" name="Slide Number Placeholder 4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7AFF20BA-B112-4A2C-B34F-F95D916C438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900112"/>
            <a:ext cx="8305800" cy="3729037"/>
          </a:xfrm>
        </p:spPr>
        <p:txBody>
          <a:bodyPr/>
          <a:lstStyle/>
          <a:p>
            <a:pPr marL="660400" indent="-457200" eaLnBrk="1" hangingPunct="1"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charset="0"/>
                <a:sym typeface="Calibri" pitchFamily="34" charset="0"/>
              </a:rPr>
              <a:t>VOA’s proposal includes enhanced services with the inclusion of a year-round overflow and increased case management.  With these additional services, the funding request has increased.  </a:t>
            </a:r>
          </a:p>
          <a:p>
            <a:pPr marL="660400" indent="-457200" eaLnBrk="1" hangingPunct="1"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charset="0"/>
                <a:sym typeface="Calibri" pitchFamily="34" charset="0"/>
              </a:rPr>
              <a:t>Goal to meet VOA’s proposal= </a:t>
            </a:r>
            <a:r>
              <a:rPr lang="en-US" sz="3600" dirty="0" smtClean="0">
                <a:latin typeface="Calibri" pitchFamily="34" charset="0"/>
                <a:cs typeface="Arial" charset="0"/>
                <a:sym typeface="Calibri" pitchFamily="34" charset="0"/>
              </a:rPr>
              <a:t>$2,650,858</a:t>
            </a:r>
          </a:p>
          <a:p>
            <a:pPr marL="660400" indent="-457200" eaLnBrk="1" hangingPunct="1"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charset="0"/>
                <a:sym typeface="Calibri" pitchFamily="34" charset="0"/>
              </a:rPr>
              <a:t>Prior funding at approximately 1.9 million, per established budget in 2009.</a:t>
            </a:r>
          </a:p>
          <a:p>
            <a:pPr marL="660400" indent="-457200" eaLnBrk="1" hangingPunct="1"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3600" dirty="0" smtClean="0">
              <a:latin typeface="Calibri" pitchFamily="34" charset="0"/>
              <a:cs typeface="Arial" charset="0"/>
              <a:sym typeface="Calibri" pitchFamily="34" charset="0"/>
            </a:endParaRPr>
          </a:p>
          <a:p>
            <a:pPr indent="-139700" eaLnBrk="1" hangingPunct="1">
              <a:spcBef>
                <a:spcPct val="0"/>
              </a:spcBef>
              <a:buClr>
                <a:srgbClr val="000000"/>
              </a:buClr>
            </a:pPr>
            <a:endParaRPr lang="en-US" sz="3600" dirty="0" smtClean="0">
              <a:latin typeface="Calibri" pitchFamily="34" charset="0"/>
              <a:cs typeface="Arial" charset="0"/>
              <a:sym typeface="Calibri" pitchFamily="34" charset="0"/>
            </a:endParaRPr>
          </a:p>
          <a:p>
            <a:pPr indent="-139700" eaLnBrk="1" hangingPunct="1">
              <a:spcBef>
                <a:spcPct val="0"/>
              </a:spcBef>
              <a:buClr>
                <a:srgbClr val="000000"/>
              </a:buClr>
            </a:pPr>
            <a:endParaRPr lang="en-US" sz="3600" dirty="0" smtClean="0">
              <a:latin typeface="Calibri" pitchFamily="34" charset="0"/>
              <a:cs typeface="Arial" charset="0"/>
              <a:sym typeface="Calibri" pitchFamily="34" charset="0"/>
            </a:endParaRPr>
          </a:p>
          <a:p>
            <a:pPr indent="-139700" eaLnBrk="1" hangingPunct="1">
              <a:spcBef>
                <a:spcPct val="0"/>
              </a:spcBef>
              <a:buClr>
                <a:srgbClr val="000000"/>
              </a:buClr>
            </a:pPr>
            <a:endParaRPr lang="en-US" dirty="0" smtClean="0">
              <a:solidFill>
                <a:srgbClr val="FF00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54E903E3-18ED-4ACB-AD9B-D9B17206AC68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606</Words>
  <Application>Microsoft Office PowerPoint</Application>
  <PresentationFormat>On-screen Show (16:9)</PresentationFormat>
  <Paragraphs>140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Community Assistance Center Update  May 2, 2016</vt:lpstr>
      <vt:lpstr>Overflow Update</vt:lpstr>
      <vt:lpstr> CAC Updates (Physical Improvements) 12/9/15 slide </vt:lpstr>
      <vt:lpstr>RFP for Shelter Operations</vt:lpstr>
      <vt:lpstr>RFQ for Shelter Operations</vt:lpstr>
      <vt:lpstr>Scoring Matrix</vt:lpstr>
      <vt:lpstr>General Details...</vt:lpstr>
      <vt:lpstr>PowerPoint Presentation</vt:lpstr>
      <vt:lpstr>PowerPoint Presentation</vt:lpstr>
      <vt:lpstr>Funding Formula</vt:lpstr>
      <vt:lpstr>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Assistance Center Update  December 9, 2015</dc:title>
  <dc:creator>Elaine Wiseman</dc:creator>
  <cp:lastModifiedBy>Gardner, Teresa</cp:lastModifiedBy>
  <cp:revision>201</cp:revision>
  <dcterms:modified xsi:type="dcterms:W3CDTF">2016-05-02T19:54:27Z</dcterms:modified>
</cp:coreProperties>
</file>